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63" r:id="rId3"/>
    <p:sldId id="284" r:id="rId4"/>
    <p:sldId id="285" r:id="rId5"/>
    <p:sldId id="262" r:id="rId6"/>
    <p:sldId id="320" r:id="rId7"/>
    <p:sldId id="296" r:id="rId8"/>
    <p:sldId id="265" r:id="rId9"/>
    <p:sldId id="314" r:id="rId10"/>
    <p:sldId id="315" r:id="rId11"/>
    <p:sldId id="323" r:id="rId12"/>
    <p:sldId id="325" r:id="rId13"/>
    <p:sldId id="316" r:id="rId14"/>
    <p:sldId id="318" r:id="rId15"/>
    <p:sldId id="326" r:id="rId16"/>
    <p:sldId id="294" r:id="rId17"/>
    <p:sldId id="279" r:id="rId18"/>
    <p:sldId id="280" r:id="rId19"/>
    <p:sldId id="291" r:id="rId20"/>
    <p:sldId id="292" r:id="rId21"/>
    <p:sldId id="293" r:id="rId22"/>
    <p:sldId id="295" r:id="rId23"/>
    <p:sldId id="282" r:id="rId24"/>
    <p:sldId id="268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1B85-3F01-7D47-B3F2-A67046BD1F64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F6F9E-104F-8D44-916B-293655508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021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 Jin </a:t>
            </a:r>
            <a:r>
              <a:rPr lang="en-US" dirty="0" err="1" smtClean="0"/>
              <a:t>Xu</a:t>
            </a:r>
            <a:r>
              <a:rPr lang="en-US" baseline="0" dirty="0" smtClean="0"/>
              <a:t> from East China Normal University, Shanghai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3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/commons/thumb/7/7e/</a:t>
            </a:r>
            <a:r>
              <a:rPr lang="en-US" dirty="0" err="1" smtClean="0"/>
              <a:t>Funnel_Mech.svg</a:t>
            </a:r>
            <a:r>
              <a:rPr lang="en-US" dirty="0" smtClean="0"/>
              <a:t>/667px-Funnel_Mech.svg.png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smtClean="0"/>
              <a:t>/en/cheering-happy-jumping-people-297419/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F6F9E-104F-8D44-916B-2936555084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Total of 13 datasets with 2,875 samples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F6F9E-104F-8D44-916B-2936555084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9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Firmicutes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Prevotella</a:t>
            </a:r>
            <a:r>
              <a:rPr lang="it-IT" dirty="0" smtClean="0"/>
              <a:t> Copri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18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F14C6-C6E7-9F41-BE3F-C5DEE757CD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42999"/>
            <a:ext cx="7772400" cy="2453106"/>
          </a:xfrm>
        </p:spPr>
        <p:txBody>
          <a:bodyPr>
            <a:normAutofit/>
          </a:bodyPr>
          <a:lstStyle/>
          <a:p>
            <a:r>
              <a:rPr lang="en-US" sz="3200" dirty="0"/>
              <a:t>Accessible, curated </a:t>
            </a:r>
            <a:r>
              <a:rPr lang="en-US" sz="3200" dirty="0" err="1"/>
              <a:t>metagenomic</a:t>
            </a:r>
            <a:r>
              <a:rPr lang="en-US" sz="3200" dirty="0"/>
              <a:t> </a:t>
            </a:r>
            <a:r>
              <a:rPr lang="en-US" sz="3200" dirty="0" smtClean="0"/>
              <a:t>data through </a:t>
            </a:r>
            <a:r>
              <a:rPr lang="en-US" sz="3200" dirty="0" err="1" smtClean="0"/>
              <a:t>ExperimentHub</a:t>
            </a:r>
            <a:r>
              <a:rPr lang="en-US" sz="3200" dirty="0" smtClean="0"/>
              <a:t> </a:t>
            </a:r>
            <a:r>
              <a:rPr lang="en-US" sz="3200" dirty="0"/>
              <a:t>and </a:t>
            </a:r>
            <a:r>
              <a:rPr lang="en-US" sz="3200" dirty="0" smtClean="0"/>
              <a:t>Bioconductor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July 14, 2017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965073"/>
            <a:ext cx="7086600" cy="87785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Levi </a:t>
            </a:r>
            <a:r>
              <a:rPr lang="en-US" sz="2000" dirty="0" smtClean="0"/>
              <a:t>Waldron</a:t>
            </a:r>
          </a:p>
          <a:p>
            <a:r>
              <a:rPr lang="en-US" sz="2000" dirty="0" smtClean="0"/>
              <a:t>Collaboration with the lab of Nicola </a:t>
            </a:r>
            <a:r>
              <a:rPr lang="en-US" sz="2000" dirty="0" err="1" smtClean="0"/>
              <a:t>Segata</a:t>
            </a: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795"/>
            <a:ext cx="4681356" cy="746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-1" b="6947"/>
          <a:stretch/>
        </p:blipFill>
        <p:spPr>
          <a:xfrm>
            <a:off x="8357870" y="6131451"/>
            <a:ext cx="78613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28" y="1600200"/>
            <a:ext cx="841744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curatedMetagenomicData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("HMP_2012.*.stool")</a:t>
            </a:r>
          </a:p>
          <a:p>
            <a:pPr marL="57150" indent="0">
              <a:buNone/>
            </a:pPr>
            <a:r>
              <a:rPr lang="en-US" sz="2200" dirty="0" smtClean="0">
                <a:latin typeface="Courier"/>
                <a:cs typeface="Courier"/>
              </a:rPr>
              <a:t>[</a:t>
            </a:r>
            <a:r>
              <a:rPr lang="en-US" sz="2200" dirty="0">
                <a:latin typeface="Courier"/>
                <a:cs typeface="Courier"/>
              </a:rPr>
              <a:t>1] "HMP_2012.</a:t>
            </a:r>
            <a:r>
              <a:rPr lang="en-US" sz="2200" dirty="0" smtClean="0">
                <a:latin typeface="Courier"/>
                <a:cs typeface="Courier"/>
              </a:rPr>
              <a:t>genefamilies_relab.stool”</a:t>
            </a:r>
          </a:p>
          <a:p>
            <a:pPr marL="57150" indent="0">
              <a:buNone/>
            </a:pPr>
            <a:r>
              <a:rPr lang="en-US" sz="2200" dirty="0" smtClean="0">
                <a:latin typeface="Courier"/>
                <a:cs typeface="Courier"/>
              </a:rPr>
              <a:t>[2] "</a:t>
            </a:r>
            <a:r>
              <a:rPr lang="en-US" sz="2200" dirty="0">
                <a:latin typeface="Courier"/>
                <a:cs typeface="Courier"/>
              </a:rPr>
              <a:t>HMP_2012.marker_abundance.stool"   </a:t>
            </a:r>
          </a:p>
          <a:p>
            <a:pPr marL="57150" indent="0">
              <a:buNone/>
            </a:pPr>
            <a:r>
              <a:rPr lang="en-US" sz="2200" dirty="0">
                <a:latin typeface="Courier"/>
                <a:cs typeface="Courier"/>
              </a:rPr>
              <a:t>[3] "HMP_2012.marker_presence.stool"     </a:t>
            </a:r>
            <a:endParaRPr lang="en-US" sz="2200" dirty="0" smtClean="0"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latin typeface="Courier"/>
                <a:cs typeface="Courier"/>
              </a:rPr>
              <a:t>[4] "</a:t>
            </a:r>
            <a:r>
              <a:rPr lang="en-US" sz="2200" dirty="0">
                <a:latin typeface="Courier"/>
                <a:cs typeface="Courier"/>
              </a:rPr>
              <a:t>HMP_2012.metaphlan_bugs_list.stool"</a:t>
            </a:r>
          </a:p>
          <a:p>
            <a:pPr marL="57150" indent="0">
              <a:buNone/>
            </a:pPr>
            <a:r>
              <a:rPr lang="en-US" sz="2200" dirty="0">
                <a:latin typeface="Courier"/>
                <a:cs typeface="Courier"/>
              </a:rPr>
              <a:t>[5] "HMP_2012.pathabundance_relab.stool" </a:t>
            </a:r>
            <a:endParaRPr lang="en-US" sz="2200" dirty="0" smtClean="0"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latin typeface="Courier"/>
                <a:cs typeface="Courier"/>
              </a:rPr>
              <a:t>[6] "</a:t>
            </a:r>
            <a:r>
              <a:rPr lang="en-US" sz="2200" dirty="0">
                <a:latin typeface="Courier"/>
                <a:cs typeface="Courier"/>
              </a:rPr>
              <a:t>HMP_2012.pathcoverage.stool"       </a:t>
            </a: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8190" y="-26988"/>
            <a:ext cx="8645384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Six data products for </a:t>
            </a:r>
            <a:r>
              <a:rPr lang="en-US" dirty="0" smtClean="0"/>
              <a:t>stool dataset</a:t>
            </a:r>
            <a:endParaRPr lang="en-US" dirty="0"/>
          </a:p>
        </p:txBody>
      </p:sp>
      <p:sp>
        <p:nvSpPr>
          <p:cNvPr id="9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281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28" y="1600200"/>
            <a:ext cx="8417446" cy="4525963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system.time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dirty="0" err="1">
                <a:solidFill>
                  <a:schemeClr val="accent1"/>
                </a:solidFill>
                <a:latin typeface="Courier"/>
                <a:cs typeface="Courier"/>
              </a:rPr>
              <a:t>hmpstool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 &lt;- </a:t>
            </a:r>
            <a:endParaRPr lang="en-US" sz="2200" dirty="0" smtClean="0">
              <a:solidFill>
                <a:schemeClr val="accent1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		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curatedMetagenomicData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("HMP_2012*stool", </a:t>
            </a:r>
            <a:endParaRPr lang="en-US" sz="2200" dirty="0" smtClean="0">
              <a:solidFill>
                <a:schemeClr val="accent1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	</a:t>
            </a: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	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dryrun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=FALSE)</a:t>
            </a: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)</a:t>
            </a:r>
          </a:p>
          <a:p>
            <a:pPr marL="57150" indent="0">
              <a:buNone/>
            </a:pPr>
            <a:r>
              <a:rPr lang="mr-IN" sz="2200" dirty="0" smtClean="0">
                <a:solidFill>
                  <a:srgbClr val="FF0000"/>
                </a:solidFill>
                <a:latin typeface="Courier"/>
                <a:cs typeface="Courier"/>
              </a:rPr>
              <a:t>…</a:t>
            </a:r>
            <a:endParaRPr lang="en-US" sz="22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solidFill>
                  <a:srgbClr val="FF0000"/>
                </a:solidFill>
                <a:latin typeface="Courier"/>
                <a:cs typeface="Courier"/>
              </a:rPr>
              <a:t>12.612   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1.028  14.152 </a:t>
            </a:r>
          </a:p>
          <a:p>
            <a:pPr marL="57150" indent="0">
              <a:buNone/>
            </a:pP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library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dirty="0" err="1">
                <a:solidFill>
                  <a:schemeClr val="accent1"/>
                </a:solidFill>
                <a:latin typeface="Courier"/>
                <a:cs typeface="Courier"/>
              </a:rPr>
              <a:t>MultiAssayExperiment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)</a:t>
            </a: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mae</a:t>
            </a: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 &lt;</a:t>
            </a: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- 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MultiAssayExperiment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dirty="0" err="1">
                <a:solidFill>
                  <a:schemeClr val="accent1"/>
                </a:solidFill>
                <a:latin typeface="Courier"/>
                <a:cs typeface="Courier"/>
              </a:rPr>
              <a:t>hmpstool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, </a:t>
            </a:r>
            <a:endParaRPr lang="en-US" sz="2200" dirty="0" smtClean="0">
              <a:solidFill>
                <a:schemeClr val="accent1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					</a:t>
            </a:r>
            <a:r>
              <a:rPr lang="en-US" sz="2200" dirty="0" err="1" smtClean="0">
                <a:solidFill>
                  <a:schemeClr val="accent1"/>
                </a:solidFill>
                <a:latin typeface="Courier"/>
                <a:cs typeface="Courier"/>
              </a:rPr>
              <a:t>colData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=</a:t>
            </a:r>
            <a:r>
              <a:rPr lang="en-US" sz="2200" dirty="0" err="1">
                <a:solidFill>
                  <a:schemeClr val="accent1"/>
                </a:solidFill>
                <a:latin typeface="Courier"/>
                <a:cs typeface="Courier"/>
              </a:rPr>
              <a:t>pData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dirty="0" err="1">
                <a:solidFill>
                  <a:schemeClr val="accent1"/>
                </a:solidFill>
                <a:latin typeface="Courier"/>
                <a:cs typeface="Courier"/>
              </a:rPr>
              <a:t>hmpstool</a:t>
            </a:r>
            <a:r>
              <a:rPr lang="en-US" sz="2200" dirty="0">
                <a:solidFill>
                  <a:schemeClr val="accent1"/>
                </a:solidFill>
                <a:latin typeface="Courier"/>
                <a:cs typeface="Courier"/>
              </a:rPr>
              <a:t>[[1]])))</a:t>
            </a:r>
          </a:p>
          <a:p>
            <a:pPr marL="57150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  user  system elapsed </a:t>
            </a:r>
          </a:p>
          <a:p>
            <a:pPr marL="57150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 4.258   1.090   5.492 </a:t>
            </a:r>
            <a:endParaRPr lang="en-US" sz="22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endParaRPr lang="en-US" sz="2200" dirty="0">
              <a:solidFill>
                <a:schemeClr val="accent1"/>
              </a:solidFill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103252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smtClean="0"/>
              <a:t>Integration with </a:t>
            </a:r>
            <a:r>
              <a:rPr lang="en-US" dirty="0" err="1" smtClean="0"/>
              <a:t>MultiAssayExperiment</a:t>
            </a:r>
            <a:endParaRPr lang="en-US" dirty="0"/>
          </a:p>
        </p:txBody>
      </p:sp>
      <p:sp>
        <p:nvSpPr>
          <p:cNvPr id="9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72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0733"/>
            <a:ext cx="8991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Integrating data products for HMP stool</a:t>
            </a:r>
            <a:r>
              <a:rPr lang="en-US" dirty="0" smtClean="0"/>
              <a:t>:</a:t>
            </a:r>
            <a:endParaRPr lang="en-US" dirty="0" smtClean="0"/>
          </a:p>
          <a:p>
            <a:pPr marL="57150" indent="0">
              <a:buNone/>
            </a:pPr>
            <a:r>
              <a:rPr lang="en-US" sz="13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1300" dirty="0" err="1">
                <a:solidFill>
                  <a:schemeClr val="accent1"/>
                </a:solidFill>
                <a:latin typeface="Courier"/>
                <a:cs typeface="Courier"/>
              </a:rPr>
              <a:t>mae</a:t>
            </a:r>
            <a:endParaRPr lang="en-US" sz="1300" dirty="0">
              <a:solidFill>
                <a:schemeClr val="accent1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A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MultiAssayExperiment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object of 6 listed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experiments with user-defined names and respective classes.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Containing an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ExperimentList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class object of length 6: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[1] HMP_2012.genefamilies_relab.stool: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1964480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[2] HMP_2012.marker_abundance.stool: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162107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[3] HMP_2012.marker_presence.stool: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158645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[4] HMP_2012.metaphlan_bugs_list.stool: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1988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[5] HMP_2012.pathabundance_relab.stool: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23271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[6] HMP_2012.pathcoverage.stool: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ExpressionSet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with </a:t>
            </a:r>
            <a:r>
              <a:rPr lang="en-US" sz="1300" b="1" dirty="0">
                <a:solidFill>
                  <a:srgbClr val="FF0000"/>
                </a:solidFill>
                <a:latin typeface="Courier"/>
                <a:cs typeface="Courier"/>
              </a:rPr>
              <a:t>23271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rows and 147 columns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Features: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experiments() - obtain the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ExperimentList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instance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colData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() - the primary/phenotype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DataFrame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sampleMap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() - the sample availability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DataFrame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`$`, `[`, `[[` - extract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colData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columns, subset, or experiment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*Format() - convert into a long or wide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DataFrame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</a:p>
          <a:p>
            <a:pPr marL="57150" indent="0">
              <a:buNone/>
            </a:pP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assays() - convert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ExperimentList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to a </a:t>
            </a:r>
            <a:r>
              <a:rPr lang="en-US" sz="1300" dirty="0" err="1">
                <a:solidFill>
                  <a:srgbClr val="FF0000"/>
                </a:solidFill>
                <a:latin typeface="Courier"/>
                <a:cs typeface="Courier"/>
              </a:rPr>
              <a:t>SimpleList</a:t>
            </a:r>
            <a:r>
              <a:rPr lang="en-US" sz="1300" dirty="0">
                <a:solidFill>
                  <a:srgbClr val="FF0000"/>
                </a:solidFill>
                <a:latin typeface="Courier"/>
                <a:cs typeface="Courier"/>
              </a:rPr>
              <a:t> of matrices</a:t>
            </a:r>
          </a:p>
          <a:p>
            <a:pPr marL="57150" indent="0">
              <a:buNone/>
            </a:pPr>
            <a:r>
              <a:rPr lang="en-US" sz="1300" dirty="0" smtClean="0">
                <a:solidFill>
                  <a:schemeClr val="accent1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chemeClr val="accent1"/>
              </a:solidFill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err="1" smtClean="0"/>
              <a:t>MultiAssayExperiment</a:t>
            </a:r>
            <a:endParaRPr lang="en-US" dirty="0"/>
          </a:p>
        </p:txBody>
      </p:sp>
      <p:sp>
        <p:nvSpPr>
          <p:cNvPr id="9" name="Rettangolo 167"/>
          <p:cNvSpPr/>
          <p:nvPr/>
        </p:nvSpPr>
        <p:spPr>
          <a:xfrm>
            <a:off x="457200" y="6183865"/>
            <a:ext cx="8316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Ramos </a:t>
            </a:r>
            <a:r>
              <a:rPr lang="en-US" sz="2000" i="1" dirty="0" smtClean="0">
                <a:latin typeface="+mn-lt"/>
              </a:rPr>
              <a:t>et al.</a:t>
            </a:r>
            <a:r>
              <a:rPr lang="en-US" sz="2000" dirty="0" smtClean="0">
                <a:latin typeface="+mn-lt"/>
              </a:rPr>
              <a:t>, Software for the Integration of Multi-</a:t>
            </a:r>
            <a:r>
              <a:rPr lang="en-US" sz="2000" dirty="0" err="1" smtClean="0">
                <a:latin typeface="+mn-lt"/>
              </a:rPr>
              <a:t>Omics</a:t>
            </a:r>
            <a:r>
              <a:rPr lang="en-US" sz="2000" dirty="0" smtClean="0">
                <a:latin typeface="+mn-lt"/>
              </a:rPr>
              <a:t> Experiments in </a:t>
            </a:r>
            <a:r>
              <a:rPr lang="en-US" sz="2000" dirty="0" err="1" smtClean="0">
                <a:latin typeface="+mn-lt"/>
              </a:rPr>
              <a:t>Bioconductor</a:t>
            </a:r>
            <a:r>
              <a:rPr lang="en-US" sz="2000" dirty="0" smtClean="0">
                <a:latin typeface="+mn-lt"/>
              </a:rPr>
              <a:t>. Cancer Research (In Press).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85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5" y="1600200"/>
            <a:ext cx="8574153" cy="500952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57150" indent="0">
              <a:buNone/>
            </a:pPr>
            <a:r>
              <a:rPr lang="en-US" sz="14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cs typeface="Courier"/>
              </a:rPr>
              <a:t>system.time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esets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curatedMetagenomicData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("HMP_2012.metaphlan*", </a:t>
            </a:r>
            <a:endParaRPr lang="en-US" sz="1400" dirty="0" smtClean="0">
              <a:solidFill>
                <a:schemeClr val="accent1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1400" dirty="0" smtClean="0">
                <a:solidFill>
                  <a:schemeClr val="accent1"/>
                </a:solidFill>
                <a:latin typeface="Courier"/>
                <a:cs typeface="Courier"/>
              </a:rPr>
              <a:t>								+	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cs typeface="Courier"/>
              </a:rPr>
              <a:t>dryrun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=FALSE))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Working on HMP_2012.metaphlan_bugs_list.nasalcavity</a:t>
            </a:r>
          </a:p>
          <a:p>
            <a:pPr marL="57150" indent="0">
              <a:buNone/>
            </a:pP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snapshotDate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(): 2017-06-09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see ?</a:t>
            </a: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curatedMetagenomicData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 and </a:t>
            </a: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browseVignettes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('</a:t>
            </a: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curatedMetagenomicData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') for documentation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loading from cache ‘/Users/</a:t>
            </a: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lwaldron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//.</a:t>
            </a:r>
            <a:r>
              <a:rPr lang="en-US" sz="1400" dirty="0" err="1">
                <a:solidFill>
                  <a:srgbClr val="FF0000"/>
                </a:solidFill>
                <a:latin typeface="Courier"/>
                <a:cs typeface="Courier"/>
              </a:rPr>
              <a:t>ExperimentHub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/424’</a:t>
            </a:r>
          </a:p>
          <a:p>
            <a:pPr marL="57150" indent="0">
              <a:buNone/>
            </a:pPr>
            <a:r>
              <a:rPr lang="mr-IN" sz="1400" dirty="0" smtClean="0">
                <a:solidFill>
                  <a:srgbClr val="FF0000"/>
                </a:solidFill>
                <a:latin typeface="Courier"/>
                <a:cs typeface="Courier"/>
              </a:rPr>
              <a:t>…</a:t>
            </a:r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   user 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system elapsed 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  0.291   0.022   0.458 </a:t>
            </a:r>
          </a:p>
          <a:p>
            <a:pPr marL="57150" indent="0">
              <a:buNone/>
            </a:pPr>
            <a:r>
              <a:rPr lang="en-US" sz="14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system.time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bigeset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mergeData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esets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))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   user  system elapsed </a:t>
            </a:r>
          </a:p>
          <a:p>
            <a:pPr marL="5715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  0.191   0.011   0.203 </a:t>
            </a:r>
          </a:p>
          <a:p>
            <a:pPr marL="57150" indent="0">
              <a:buNone/>
            </a:pPr>
            <a:r>
              <a:rPr lang="mr-IN" sz="14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mr-IN" sz="1400" dirty="0">
                <a:solidFill>
                  <a:schemeClr val="accent1"/>
                </a:solidFill>
                <a:latin typeface="Courier"/>
                <a:cs typeface="Courier"/>
              </a:rPr>
              <a:t>dim(bigeset)</a:t>
            </a:r>
          </a:p>
          <a:p>
            <a:pPr marL="57150" indent="0">
              <a:buNone/>
            </a:pPr>
            <a:r>
              <a:rPr lang="mr-IN" sz="1400" dirty="0">
                <a:solidFill>
                  <a:srgbClr val="FF0000"/>
                </a:solidFill>
                <a:latin typeface="Courier"/>
                <a:cs typeface="Courier"/>
              </a:rPr>
              <a:t>Features  Samples </a:t>
            </a:r>
          </a:p>
          <a:p>
            <a:pPr marL="57150" indent="0">
              <a:buNone/>
            </a:pPr>
            <a:r>
              <a:rPr lang="mr-IN" sz="1400" dirty="0">
                <a:solidFill>
                  <a:srgbClr val="FF0000"/>
                </a:solidFill>
                <a:latin typeface="Courier"/>
                <a:cs typeface="Courier"/>
              </a:rPr>
              <a:t>    1988      749 </a:t>
            </a:r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57150" indent="0">
              <a:buNone/>
            </a:pPr>
            <a:r>
              <a:rPr lang="mr-IN" sz="1400" dirty="0">
                <a:solidFill>
                  <a:schemeClr val="accent1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Merged </a:t>
            </a:r>
            <a:r>
              <a:rPr lang="en-US" dirty="0" smtClean="0"/>
              <a:t>MetaPhlAn2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05"/>
            <a:ext cx="8229600" cy="1143000"/>
          </a:xfrm>
        </p:spPr>
        <p:txBody>
          <a:bodyPr/>
          <a:lstStyle/>
          <a:p>
            <a:r>
              <a:rPr lang="en-US" dirty="0" err="1" smtClean="0"/>
              <a:t>pData</a:t>
            </a:r>
            <a:r>
              <a:rPr lang="en-US" dirty="0" smtClean="0"/>
              <a:t>(</a:t>
            </a:r>
            <a:r>
              <a:rPr lang="en-US" dirty="0" err="1" smtClean="0"/>
              <a:t>bigeset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580468"/>
            <a:ext cx="8805333" cy="5260689"/>
            <a:chOff x="0" y="1629308"/>
            <a:chExt cx="8805333" cy="52606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64164"/>
            <a:stretch/>
          </p:blipFill>
          <p:spPr>
            <a:xfrm>
              <a:off x="0" y="1629308"/>
              <a:ext cx="8365067" cy="1699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5980" r="28837"/>
            <a:stretch/>
          </p:blipFill>
          <p:spPr>
            <a:xfrm>
              <a:off x="592666" y="3373444"/>
              <a:ext cx="8212667" cy="16990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71090"/>
            <a:stretch/>
          </p:blipFill>
          <p:spPr>
            <a:xfrm>
              <a:off x="592666" y="5190986"/>
              <a:ext cx="6748276" cy="1699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44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5" y="1600200"/>
            <a:ext cx="8574153" cy="4665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4F81BD"/>
                </a:solidFill>
              </a:rPr>
              <a:t>$ </a:t>
            </a:r>
            <a:r>
              <a:rPr lang="en-US" sz="2200" dirty="0" err="1">
                <a:solidFill>
                  <a:srgbClr val="4F81BD"/>
                </a:solidFill>
              </a:rPr>
              <a:t>curatedMetagenomicData</a:t>
            </a:r>
            <a:r>
              <a:rPr lang="en-US" sz="2200" dirty="0">
                <a:solidFill>
                  <a:srgbClr val="4F81BD"/>
                </a:solidFill>
              </a:rPr>
              <a:t> </a:t>
            </a:r>
            <a:r>
              <a:rPr lang="mr-IN" sz="2200" dirty="0" smtClean="0">
                <a:solidFill>
                  <a:srgbClr val="4F81BD"/>
                </a:solidFill>
              </a:rPr>
              <a:t>–</a:t>
            </a:r>
            <a:r>
              <a:rPr lang="en-US" sz="2200" dirty="0" smtClean="0">
                <a:solidFill>
                  <a:srgbClr val="4F81BD"/>
                </a:solidFill>
              </a:rPr>
              <a:t>h</a:t>
            </a:r>
            <a:endParaRPr lang="en-US" sz="2200" dirty="0">
              <a:solidFill>
                <a:srgbClr val="4F81BD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Usage: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[--</a:t>
            </a:r>
            <a:r>
              <a:rPr lang="en-US" sz="1600" dirty="0" err="1">
                <a:solidFill>
                  <a:srgbClr val="FF0000"/>
                </a:solidFill>
              </a:rPr>
              <a:t>pdata</a:t>
            </a:r>
            <a:r>
              <a:rPr lang="en-US" sz="1600" dirty="0">
                <a:solidFill>
                  <a:srgbClr val="FF0000"/>
                </a:solidFill>
              </a:rPr>
              <a:t>] [--counts] [--</a:t>
            </a:r>
            <a:r>
              <a:rPr lang="en-US" sz="1600" dirty="0" err="1">
                <a:solidFill>
                  <a:srgbClr val="FF0000"/>
                </a:solidFill>
              </a:rPr>
              <a:t>dryrun</a:t>
            </a:r>
            <a:r>
              <a:rPr lang="en-US" sz="1600" dirty="0">
                <a:solidFill>
                  <a:srgbClr val="FF0000"/>
                </a:solidFill>
              </a:rPr>
              <a:t>] [&lt;NAME&gt;]...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[-</a:t>
            </a:r>
            <a:r>
              <a:rPr lang="en-US" sz="1600" dirty="0" err="1">
                <a:solidFill>
                  <a:srgbClr val="FF0000"/>
                </a:solidFill>
              </a:rPr>
              <a:t>pcd</a:t>
            </a:r>
            <a:r>
              <a:rPr lang="en-US" sz="1600" dirty="0">
                <a:solidFill>
                  <a:srgbClr val="FF0000"/>
                </a:solidFill>
              </a:rPr>
              <a:t>] [&lt;NAME&gt;]...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-l | --list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-h | --help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Examples: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-p -c LomanNJ_2013.</a:t>
            </a:r>
            <a:r>
              <a:rPr lang="en-US" sz="1600" dirty="0" smtClean="0">
                <a:solidFill>
                  <a:srgbClr val="FF0000"/>
                </a:solidFill>
              </a:rPr>
              <a:t>metaphlan_bugs_list.stool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</a:rPr>
              <a:t>curatedMetagenomicData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-d "*"                 #Will show all available datasets (don't download)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</a:rPr>
              <a:t>curatedMetagenomicData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-d "HMP*"              #Will show all HMP data products (don't download)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curatedMetagenomicData</a:t>
            </a:r>
            <a:r>
              <a:rPr lang="en-US" sz="1600" dirty="0">
                <a:solidFill>
                  <a:srgbClr val="FF0000"/>
                </a:solidFill>
              </a:rPr>
              <a:t> -d "HMP</a:t>
            </a: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err="1" smtClean="0">
                <a:solidFill>
                  <a:srgbClr val="FF0000"/>
                </a:solidFill>
              </a:rPr>
              <a:t>nasalcavity</a:t>
            </a:r>
            <a:r>
              <a:rPr lang="en-US" sz="1600" dirty="0" smtClean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</a:rPr>
              <a:t>curatedMetagenomicData</a:t>
            </a:r>
            <a:r>
              <a:rPr lang="en-US" sz="1600" dirty="0" smtClean="0">
                <a:solidFill>
                  <a:srgbClr val="FF0000"/>
                </a:solidFill>
              </a:rPr>
              <a:t> -d "HMP*" "</a:t>
            </a:r>
            <a:r>
              <a:rPr lang="en-US" sz="1600" dirty="0" err="1" smtClean="0">
                <a:solidFill>
                  <a:srgbClr val="FF0000"/>
                </a:solidFill>
              </a:rPr>
              <a:t>Loman</a:t>
            </a:r>
            <a:r>
              <a:rPr lang="en-US" sz="1600" dirty="0" smtClean="0">
                <a:solidFill>
                  <a:srgbClr val="FF0000"/>
                </a:solidFill>
              </a:rPr>
              <a:t>*”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</a:rPr>
              <a:t>curatedMetagenomicData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-d "*</a:t>
            </a:r>
            <a:r>
              <a:rPr lang="en-US" sz="1600" dirty="0" err="1">
                <a:solidFill>
                  <a:srgbClr val="FF0000"/>
                </a:solidFill>
              </a:rPr>
              <a:t>metaphlan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 smtClean="0">
                <a:solidFill>
                  <a:srgbClr val="FF0000"/>
                </a:solidFill>
              </a:rPr>
              <a:t>stool”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210079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Command-line usage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9845" y="6183865"/>
            <a:ext cx="79864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tsv</a:t>
            </a:r>
            <a:r>
              <a:rPr lang="en-US" sz="3200" dirty="0" smtClean="0"/>
              <a:t> file with optional metadata + numeric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36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Application 1:</a:t>
            </a:r>
          </a:p>
          <a:p>
            <a:pPr eaLnBrk="1" hangingPunct="1"/>
            <a:r>
              <a:rPr lang="en-US" sz="3200" dirty="0" smtClean="0"/>
              <a:t>phylum abundance across stool samples</a:t>
            </a:r>
          </a:p>
        </p:txBody>
      </p:sp>
      <p:pic>
        <p:nvPicPr>
          <p:cNvPr id="28674" name="Picture 2" descr="C:\Users\Pasolli\Desktop\Figure1.tif"/>
          <p:cNvPicPr>
            <a:picLocks noChangeAspect="1" noChangeArrowheads="1"/>
          </p:cNvPicPr>
          <p:nvPr/>
        </p:nvPicPr>
        <p:blipFill rotWithShape="1">
          <a:blip r:embed="rId3" cstate="print"/>
          <a:srcRect t="64449" r="52406" b="4346"/>
          <a:stretch/>
        </p:blipFill>
        <p:spPr bwMode="auto">
          <a:xfrm>
            <a:off x="418938" y="1404452"/>
            <a:ext cx="8373790" cy="426889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  <p:sp>
        <p:nvSpPr>
          <p:cNvPr id="9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071" y="5845201"/>
            <a:ext cx="854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Reproducible analyses: https://</a:t>
            </a:r>
            <a:r>
              <a:rPr lang="en-US" sz="2000" dirty="0" err="1"/>
              <a:t>waldronlab.github.io</a:t>
            </a:r>
            <a:r>
              <a:rPr lang="en-US" sz="2000" dirty="0"/>
              <a:t>/</a:t>
            </a:r>
            <a:r>
              <a:rPr lang="en-US" sz="2000" dirty="0" err="1"/>
              <a:t>curatedMetagenomicData</a:t>
            </a:r>
            <a:r>
              <a:rPr lang="en-US" sz="200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200" y="5724148"/>
            <a:ext cx="1588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N=3,667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6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Application 2: </a:t>
            </a:r>
          </a:p>
          <a:p>
            <a:pPr eaLnBrk="1" hangingPunct="1"/>
            <a:r>
              <a:rPr lang="en-US" sz="3200" dirty="0" err="1" smtClean="0"/>
              <a:t>PCoA</a:t>
            </a:r>
            <a:r>
              <a:rPr lang="en-US" sz="3200" dirty="0" smtClean="0"/>
              <a:t> unsupervised clustering</a:t>
            </a:r>
          </a:p>
        </p:txBody>
      </p:sp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8087" y="1052736"/>
            <a:ext cx="5827827" cy="5446800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  <p:sp>
        <p:nvSpPr>
          <p:cNvPr id="7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2765" y="4928282"/>
            <a:ext cx="1588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N=3,667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60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Unsupervised Clustering / “enterotypes”</a:t>
            </a:r>
          </a:p>
        </p:txBody>
      </p:sp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923" y="1052736"/>
            <a:ext cx="5827827" cy="5446800"/>
          </a:xfrm>
          <a:prstGeom prst="rect">
            <a:avLst/>
          </a:prstGeom>
        </p:spPr>
      </p:pic>
      <p:pic>
        <p:nvPicPr>
          <p:cNvPr id="9" name="Picture 2" descr="https://lh3.googleusercontent.com/t8kizSXdCMeR1GsjPL0QyFXOGWX4zV9CbMLkzAm3nQkpepYWwBgcVxd2plinVuWc31zeMMrnL4syS16-FCfWwDNC1_2_UimSGsIRIwlSbe_2SRdorhLggpEYknubvHQuBMCXI5-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7" y="1120079"/>
            <a:ext cx="2840071" cy="53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  <p:sp>
        <p:nvSpPr>
          <p:cNvPr id="7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1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err="1" smtClean="0"/>
              <a:t>PCoA</a:t>
            </a:r>
            <a:r>
              <a:rPr lang="en-US" sz="3200" dirty="0" smtClean="0"/>
              <a:t> by dataset and disease</a:t>
            </a:r>
          </a:p>
        </p:txBody>
      </p:sp>
      <p:pic>
        <p:nvPicPr>
          <p:cNvPr id="7" name="image08.png"/>
          <p:cNvPicPr/>
          <p:nvPr/>
        </p:nvPicPr>
        <p:blipFill rotWithShape="1">
          <a:blip r:embed="rId3" cstate="print"/>
          <a:srcRect t="3920"/>
          <a:stretch/>
        </p:blipFill>
        <p:spPr>
          <a:xfrm>
            <a:off x="0" y="946860"/>
            <a:ext cx="9144000" cy="5928551"/>
          </a:xfrm>
          <a:prstGeom prst="rect">
            <a:avLst/>
          </a:prstGeom>
          <a:ln/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for </a:t>
            </a:r>
            <a:r>
              <a:rPr lang="en-US" dirty="0" err="1" smtClean="0"/>
              <a:t>curatedMetagenomicData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smtClean="0"/>
              <a:t>public data</a:t>
            </a:r>
          </a:p>
          <a:p>
            <a:r>
              <a:rPr lang="en-US" dirty="0" smtClean="0"/>
              <a:t>Can be fast and free, but hard to use:</a:t>
            </a:r>
          </a:p>
          <a:p>
            <a:pPr lvl="1"/>
            <a:r>
              <a:rPr lang="en-US" dirty="0" err="1" smtClean="0"/>
              <a:t>fastq</a:t>
            </a:r>
            <a:r>
              <a:rPr lang="en-US" dirty="0" smtClean="0"/>
              <a:t> files from NCBI, EBI, ...</a:t>
            </a:r>
          </a:p>
          <a:p>
            <a:pPr lvl="1"/>
            <a:r>
              <a:rPr lang="en-US" dirty="0" smtClean="0"/>
              <a:t>bioinformatic expertise</a:t>
            </a:r>
          </a:p>
          <a:p>
            <a:pPr lvl="1"/>
            <a:r>
              <a:rPr lang="en-US" dirty="0" smtClean="0"/>
              <a:t>computational resources</a:t>
            </a:r>
          </a:p>
          <a:p>
            <a:pPr lvl="1"/>
            <a:r>
              <a:rPr lang="en-US" dirty="0" smtClean="0"/>
              <a:t>manual curation / standardization</a:t>
            </a:r>
          </a:p>
          <a:p>
            <a:r>
              <a:rPr lang="en-US" dirty="0" smtClean="0"/>
              <a:t>Wanted to make acquisition of curated, ready-to-use public data </a:t>
            </a:r>
            <a:r>
              <a:rPr lang="en-US" i="1" dirty="0" smtClean="0"/>
              <a:t>easy</a:t>
            </a:r>
            <a:r>
              <a:rPr lang="en-US" dirty="0" smtClean="0"/>
              <a:t> and </a:t>
            </a:r>
            <a:r>
              <a:rPr lang="en-US" i="1" dirty="0" smtClean="0"/>
              <a:t>reproducible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Application 3: Bug / pathway correlations</a:t>
            </a:r>
          </a:p>
        </p:txBody>
      </p:sp>
      <p:pic>
        <p:nvPicPr>
          <p:cNvPr id="5" name="image04.png" descr="heat_pathway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13341" y="1365250"/>
            <a:ext cx="9155423" cy="4991100"/>
          </a:xfrm>
          <a:prstGeom prst="rect">
            <a:avLst/>
          </a:prstGeom>
          <a:ln/>
        </p:spPr>
      </p:pic>
      <p:pic>
        <p:nvPicPr>
          <p:cNvPr id="8" name="Picture 2" descr="C:\Users\Pasolli\Desktop\Figure1.tif"/>
          <p:cNvPicPr>
            <a:picLocks noChangeAspect="1" noChangeArrowheads="1"/>
          </p:cNvPicPr>
          <p:nvPr/>
        </p:nvPicPr>
        <p:blipFill rotWithShape="1">
          <a:blip r:embed="rId4" cstate="print"/>
          <a:srcRect l="58929" t="64070" r="8868" b="4056"/>
          <a:stretch/>
        </p:blipFill>
        <p:spPr bwMode="auto">
          <a:xfrm>
            <a:off x="0" y="2642271"/>
            <a:ext cx="5300650" cy="4079204"/>
          </a:xfrm>
          <a:prstGeom prst="rect">
            <a:avLst/>
          </a:prstGeom>
          <a:noFill/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38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07.png" descr="box_alpha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5728" y="1090353"/>
            <a:ext cx="7879629" cy="5453287"/>
          </a:xfrm>
          <a:prstGeom prst="rect">
            <a:avLst/>
          </a:prstGeom>
          <a:ln/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Application 4:</a:t>
            </a:r>
          </a:p>
          <a:p>
            <a:pPr eaLnBrk="1" hangingPunct="1"/>
            <a:r>
              <a:rPr lang="en-US" sz="3200" dirty="0" smtClean="0"/>
              <a:t>alpha diversity within studies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229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Audrey </a:t>
            </a:r>
            <a:r>
              <a:rPr lang="en-US" dirty="0" err="1" smtClean="0"/>
              <a:t>Renson</a:t>
            </a:r>
            <a:endParaRPr lang="en-US" dirty="0"/>
          </a:p>
        </p:txBody>
      </p:sp>
      <p:sp>
        <p:nvSpPr>
          <p:cNvPr id="8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39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Application 5:</a:t>
            </a:r>
          </a:p>
          <a:p>
            <a:pPr eaLnBrk="1" hangingPunct="1"/>
            <a:r>
              <a:rPr lang="en-US" sz="3200" dirty="0" smtClean="0"/>
              <a:t>Disease classification with data products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54" y="1052736"/>
            <a:ext cx="5783092" cy="54452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23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</a:t>
            </a:r>
            <a:r>
              <a:rPr lang="en-US" dirty="0" err="1" smtClean="0"/>
              <a:t>Edoardo</a:t>
            </a:r>
            <a:r>
              <a:rPr lang="en-US" dirty="0" smtClean="0"/>
              <a:t> </a:t>
            </a:r>
            <a:r>
              <a:rPr lang="en-US" dirty="0" err="1" smtClean="0"/>
              <a:t>Pasolli</a:t>
            </a:r>
            <a:endParaRPr lang="en-US" dirty="0"/>
          </a:p>
        </p:txBody>
      </p:sp>
      <p:sp>
        <p:nvSpPr>
          <p:cNvPr id="8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32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60" y="1600200"/>
            <a:ext cx="817808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More data (&gt;10K samples by 2018)</a:t>
            </a:r>
          </a:p>
          <a:p>
            <a:r>
              <a:rPr lang="en-US" dirty="0" smtClean="0"/>
              <a:t>“sliceable” data format to access row subsets</a:t>
            </a:r>
          </a:p>
          <a:p>
            <a:r>
              <a:rPr lang="en-US" dirty="0" smtClean="0"/>
              <a:t>Convenience function to attach </a:t>
            </a:r>
            <a:r>
              <a:rPr lang="en-US" dirty="0" err="1" smtClean="0"/>
              <a:t>dbGaP</a:t>
            </a:r>
            <a:r>
              <a:rPr lang="en-US" dirty="0" smtClean="0"/>
              <a:t>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Integrate phylogenetic tree with </a:t>
            </a:r>
            <a:r>
              <a:rPr lang="en-US" i="1" dirty="0" err="1" smtClean="0"/>
              <a:t>phyloseq</a:t>
            </a:r>
            <a:endParaRPr lang="en-US" dirty="0" smtClean="0"/>
          </a:p>
          <a:p>
            <a:r>
              <a:rPr lang="en-US" dirty="0" smtClean="0"/>
              <a:t>HMP16S </a:t>
            </a:r>
            <a:r>
              <a:rPr lang="en-US" dirty="0" err="1" smtClean="0"/>
              <a:t>ExperimentHub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Based on QIIME </a:t>
            </a:r>
            <a:r>
              <a:rPr lang="en-US" dirty="0" smtClean="0"/>
              <a:t>tables </a:t>
            </a:r>
            <a:r>
              <a:rPr lang="en-US" dirty="0" smtClean="0"/>
              <a:t>from HMPDCC</a:t>
            </a:r>
          </a:p>
          <a:p>
            <a:pPr lvl="1"/>
            <a:r>
              <a:rPr lang="en-US" dirty="0" smtClean="0"/>
              <a:t>Feature and sample names standardized to match </a:t>
            </a:r>
            <a:r>
              <a:rPr lang="en-US" dirty="0" err="1" smtClean="0"/>
              <a:t>curatedMetagenomicData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233494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7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curated*Data Bioconductor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3379"/>
          </a:xfrm>
        </p:spPr>
        <p:txBody>
          <a:bodyPr>
            <a:normAutofit/>
          </a:bodyPr>
          <a:lstStyle/>
          <a:p>
            <a:r>
              <a:rPr lang="en-US" b="1" dirty="0" smtClean="0"/>
              <a:t>curatedOvarianData</a:t>
            </a:r>
          </a:p>
          <a:p>
            <a:pPr lvl="1"/>
            <a:r>
              <a:rPr lang="en-US" dirty="0" smtClean="0"/>
              <a:t>30 datasets, &gt; 3K unique samples</a:t>
            </a:r>
          </a:p>
          <a:p>
            <a:pPr lvl="1"/>
            <a:r>
              <a:rPr lang="en-US" dirty="0" smtClean="0"/>
              <a:t>survival, surgical debulking, histology...</a:t>
            </a:r>
            <a:endParaRPr lang="en-US" dirty="0"/>
          </a:p>
          <a:p>
            <a:r>
              <a:rPr lang="en-US" b="1" dirty="0" err="1" smtClean="0"/>
              <a:t>curatedCRCData</a:t>
            </a:r>
            <a:endParaRPr lang="en-US" b="1" dirty="0" smtClean="0"/>
          </a:p>
          <a:p>
            <a:pPr lvl="1"/>
            <a:r>
              <a:rPr lang="en-US" dirty="0" smtClean="0"/>
              <a:t>34 datasets, ~4K unique samples</a:t>
            </a:r>
          </a:p>
          <a:p>
            <a:pPr lvl="1"/>
            <a:r>
              <a:rPr lang="en-US" dirty="0" smtClean="0"/>
              <a:t>many annotated for MSS, gender, stage, age, N, M</a:t>
            </a:r>
            <a:endParaRPr lang="en-US" dirty="0"/>
          </a:p>
          <a:p>
            <a:r>
              <a:rPr lang="en-US" b="1" dirty="0" err="1" smtClean="0"/>
              <a:t>curatedBladderData</a:t>
            </a:r>
            <a:endParaRPr lang="en-US" b="1" dirty="0" smtClean="0"/>
          </a:p>
          <a:p>
            <a:pPr lvl="1"/>
            <a:r>
              <a:rPr lang="en-US" dirty="0" smtClean="0"/>
              <a:t>12 datasets, ~1,200 unique samples</a:t>
            </a:r>
          </a:p>
          <a:p>
            <a:pPr lvl="1"/>
            <a:r>
              <a:rPr lang="en-US" dirty="0" smtClean="0"/>
              <a:t>many annotated for stage, grade,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242F-20BE-4F6C-ABA6-9DCC8641EF6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05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Lab</a:t>
            </a:r>
            <a:endParaRPr lang="en-US" dirty="0" smtClean="0"/>
          </a:p>
          <a:p>
            <a:pPr lvl="1"/>
            <a:r>
              <a:rPr lang="en-US" dirty="0" smtClean="0"/>
              <a:t>Lucas </a:t>
            </a:r>
            <a:r>
              <a:rPr lang="en-US" dirty="0" err="1" smtClean="0"/>
              <a:t>Schiffer</a:t>
            </a:r>
            <a:r>
              <a:rPr lang="en-US" dirty="0" smtClean="0"/>
              <a:t> (</a:t>
            </a:r>
            <a:r>
              <a:rPr lang="en-US" dirty="0" err="1" smtClean="0"/>
              <a:t>curatedMetagenomicData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Marcel Ramos (</a:t>
            </a:r>
            <a:r>
              <a:rPr lang="en-US" dirty="0" err="1" smtClean="0"/>
              <a:t>MultiAssayExperiment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Audrey </a:t>
            </a:r>
            <a:r>
              <a:rPr lang="en-US" dirty="0" err="1" smtClean="0"/>
              <a:t>Renson</a:t>
            </a:r>
            <a:r>
              <a:rPr lang="en-US" dirty="0" smtClean="0"/>
              <a:t>, Ludwig </a:t>
            </a:r>
            <a:r>
              <a:rPr lang="en-US" dirty="0" err="1" smtClean="0"/>
              <a:t>Geistlinger</a:t>
            </a:r>
            <a:r>
              <a:rPr lang="en-US" dirty="0" smtClean="0"/>
              <a:t>, </a:t>
            </a:r>
            <a:r>
              <a:rPr lang="en-US" dirty="0" err="1"/>
              <a:t>Rimsha</a:t>
            </a:r>
            <a:r>
              <a:rPr lang="en-US" dirty="0"/>
              <a:t> </a:t>
            </a:r>
            <a:r>
              <a:rPr lang="en-US" dirty="0" err="1" smtClean="0"/>
              <a:t>Azar</a:t>
            </a:r>
            <a:r>
              <a:rPr lang="en-US" dirty="0" smtClean="0"/>
              <a:t>, </a:t>
            </a:r>
            <a:r>
              <a:rPr lang="en-US" dirty="0" err="1" smtClean="0"/>
              <a:t>Sehyun</a:t>
            </a:r>
            <a:r>
              <a:rPr lang="en-US" dirty="0" smtClean="0"/>
              <a:t> Oh, </a:t>
            </a:r>
            <a:r>
              <a:rPr lang="en-US" dirty="0" err="1" smtClean="0"/>
              <a:t>Abzal</a:t>
            </a:r>
            <a:r>
              <a:rPr lang="en-US" dirty="0" smtClean="0"/>
              <a:t> Bacchus, Andy </a:t>
            </a:r>
            <a:r>
              <a:rPr lang="en-US" dirty="0" err="1" smtClean="0"/>
              <a:t>Samedy</a:t>
            </a:r>
            <a:endParaRPr lang="en-US" b="1" dirty="0" smtClean="0"/>
          </a:p>
          <a:p>
            <a:r>
              <a:rPr lang="en-US" b="1" dirty="0" smtClean="0"/>
              <a:t>Collaborators</a:t>
            </a:r>
          </a:p>
          <a:p>
            <a:pPr lvl="1"/>
            <a:r>
              <a:rPr lang="en-US" dirty="0" smtClean="0"/>
              <a:t>Nicola </a:t>
            </a:r>
            <a:r>
              <a:rPr lang="en-US" dirty="0" err="1" smtClean="0"/>
              <a:t>Segata</a:t>
            </a:r>
            <a:r>
              <a:rPr lang="en-US" dirty="0" smtClean="0"/>
              <a:t> lab (University of Trento, Italy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Edoardo</a:t>
            </a:r>
            <a:r>
              <a:rPr lang="en-US" dirty="0" smtClean="0"/>
              <a:t> </a:t>
            </a:r>
            <a:r>
              <a:rPr lang="en-US" dirty="0" err="1" smtClean="0"/>
              <a:t>Pasolli</a:t>
            </a:r>
            <a:r>
              <a:rPr lang="en-US" dirty="0" smtClean="0"/>
              <a:t>, Paolo </a:t>
            </a:r>
            <a:r>
              <a:rPr lang="en-US" smtClean="0"/>
              <a:t>Manghi</a:t>
            </a:r>
            <a:endParaRPr lang="en-US" dirty="0" smtClean="0"/>
          </a:p>
          <a:p>
            <a:pPr lvl="1"/>
            <a:r>
              <a:rPr lang="en-US" dirty="0" smtClean="0"/>
              <a:t>Valerie </a:t>
            </a:r>
            <a:r>
              <a:rPr lang="en-US" dirty="0" err="1" smtClean="0"/>
              <a:t>Obenchain</a:t>
            </a:r>
            <a:r>
              <a:rPr lang="en-US" dirty="0" smtClean="0"/>
              <a:t>, Martin Morgan (</a:t>
            </a:r>
            <a:r>
              <a:rPr lang="en-US" dirty="0" err="1" smtClean="0"/>
              <a:t>Bioconductor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CUNY High-performance Computing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77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44" y="1600201"/>
            <a:ext cx="8337512" cy="3937779"/>
          </a:xfrm>
        </p:spPr>
        <p:txBody>
          <a:bodyPr>
            <a:noAutofit/>
          </a:bodyPr>
          <a:lstStyle/>
          <a:p>
            <a:r>
              <a:rPr lang="en-US" dirty="0" smtClean="0"/>
              <a:t>Bioconductor provides ~1,400 packages </a:t>
            </a:r>
            <a:r>
              <a:rPr lang="en-US" dirty="0"/>
              <a:t>for </a:t>
            </a:r>
            <a:r>
              <a:rPr lang="en-US" dirty="0" smtClean="0"/>
              <a:t>analysis of high-throughput genomic data</a:t>
            </a:r>
          </a:p>
          <a:p>
            <a:pPr lvl="1"/>
            <a:r>
              <a:rPr lang="en-US" dirty="0" smtClean="0"/>
              <a:t>built on R environment</a:t>
            </a:r>
          </a:p>
          <a:p>
            <a:pPr lvl="1"/>
            <a:r>
              <a:rPr lang="en-US" dirty="0" smtClean="0"/>
              <a:t>more than 10,000 </a:t>
            </a:r>
            <a:r>
              <a:rPr lang="en-US" dirty="0"/>
              <a:t>R packages in CRAN for statistical analysis and </a:t>
            </a:r>
            <a:r>
              <a:rPr lang="en-US" dirty="0" smtClean="0"/>
              <a:t>visualization</a:t>
            </a:r>
          </a:p>
          <a:p>
            <a:r>
              <a:rPr lang="en-US" dirty="0" smtClean="0"/>
              <a:t>Rich resources for analysis of </a:t>
            </a:r>
            <a:r>
              <a:rPr lang="en-US" dirty="0"/>
              <a:t>microbiome </a:t>
            </a:r>
            <a:r>
              <a:rPr lang="en-US" dirty="0" smtClean="0"/>
              <a:t>data:</a:t>
            </a:r>
            <a:endParaRPr lang="en-US" dirty="0"/>
          </a:p>
          <a:p>
            <a:pPr lvl="1"/>
            <a:r>
              <a:rPr lang="en-US" i="1" dirty="0" err="1" smtClean="0"/>
              <a:t>phyloseq</a:t>
            </a:r>
            <a:r>
              <a:rPr lang="en-US" i="1" dirty="0" smtClean="0"/>
              <a:t>, </a:t>
            </a:r>
            <a:r>
              <a:rPr lang="en-US" i="1" dirty="0" err="1" smtClean="0"/>
              <a:t>metagenomeSeq</a:t>
            </a:r>
            <a:r>
              <a:rPr lang="en-US" i="1" dirty="0" smtClean="0"/>
              <a:t>,</a:t>
            </a:r>
            <a:r>
              <a:rPr lang="en-US" dirty="0" smtClean="0"/>
              <a:t> &amp; others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-26988"/>
            <a:ext cx="7273925" cy="119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smtClean="0"/>
              <a:t>About Bioconductor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45" y="5537980"/>
            <a:ext cx="2842388" cy="81837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600200"/>
            <a:ext cx="8775635" cy="4525963"/>
          </a:xfrm>
        </p:spPr>
        <p:txBody>
          <a:bodyPr>
            <a:noAutofit/>
          </a:bodyPr>
          <a:lstStyle/>
          <a:p>
            <a:r>
              <a:rPr lang="en-US" dirty="0"/>
              <a:t>R</a:t>
            </a:r>
            <a:r>
              <a:rPr lang="en-US" dirty="0" smtClean="0"/>
              <a:t>obust</a:t>
            </a:r>
            <a:r>
              <a:rPr lang="en-US" dirty="0"/>
              <a:t>, user-friendly distribution of experimental data from the Cloud to </a:t>
            </a:r>
            <a:r>
              <a:rPr lang="en-US" dirty="0" err="1" smtClean="0"/>
              <a:t>Bioconductor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Data stored in Amazon S3 buckets</a:t>
            </a:r>
          </a:p>
          <a:p>
            <a:pPr lvl="1"/>
            <a:r>
              <a:rPr lang="en-US" dirty="0" smtClean="0"/>
              <a:t>Software package of documentation &amp; functions</a:t>
            </a:r>
          </a:p>
          <a:p>
            <a:pPr lvl="1"/>
            <a:r>
              <a:rPr lang="en-US" dirty="0" smtClean="0"/>
              <a:t>SQL database for dataset-wide metadata</a:t>
            </a:r>
          </a:p>
          <a:p>
            <a:r>
              <a:rPr lang="en-US" dirty="0" smtClean="0"/>
              <a:t>Convenience </a:t>
            </a:r>
            <a:r>
              <a:rPr lang="en-US" dirty="0"/>
              <a:t>functions provide ready-to-analyze Bioconductor data </a:t>
            </a:r>
            <a:r>
              <a:rPr lang="en-US" dirty="0" smtClean="0"/>
              <a:t>classes</a:t>
            </a:r>
            <a:endParaRPr lang="en-US" dirty="0"/>
          </a:p>
          <a:p>
            <a:r>
              <a:rPr lang="en-US" dirty="0" smtClean="0"/>
              <a:t>Local </a:t>
            </a:r>
            <a:r>
              <a:rPr lang="en-US" dirty="0"/>
              <a:t>caching</a:t>
            </a:r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err="1" smtClean="0"/>
              <a:t>ExperimentHub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2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86" y="30436"/>
            <a:ext cx="8229600" cy="1143000"/>
          </a:xfrm>
        </p:spPr>
        <p:txBody>
          <a:bodyPr/>
          <a:lstStyle/>
          <a:p>
            <a:r>
              <a:rPr lang="en-US" dirty="0" err="1" smtClean="0"/>
              <a:t>curatedMetagenomicData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9589" y="4281528"/>
            <a:ext cx="4265897" cy="1762370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200" y="2579076"/>
            <a:ext cx="2368712" cy="1570893"/>
            <a:chOff x="457200" y="2579076"/>
            <a:chExt cx="2368712" cy="1570893"/>
          </a:xfrm>
        </p:grpSpPr>
        <p:sp>
          <p:nvSpPr>
            <p:cNvPr id="7" name="Rounded Rectangle 6"/>
            <p:cNvSpPr/>
            <p:nvPr/>
          </p:nvSpPr>
          <p:spPr>
            <a:xfrm>
              <a:off x="834943" y="2721055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Download (~63TB)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4943" y="3255107"/>
              <a:ext cx="1665979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Uniform processing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7200" y="3774830"/>
              <a:ext cx="2368712" cy="375139"/>
              <a:chOff x="769816" y="3774830"/>
              <a:chExt cx="2368712" cy="37513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69816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MetaPhlAn2</a:t>
                </a:r>
                <a:endParaRPr lang="en-US" sz="1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006600" y="3774830"/>
                <a:ext cx="1131928" cy="375139"/>
              </a:xfrm>
              <a:prstGeom prst="roundRect">
                <a:avLst/>
              </a:prstGeom>
              <a:noFill/>
              <a:ln w="2222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HUMAnN2</a:t>
                </a:r>
                <a:endParaRPr lang="en-US" sz="10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Arrow Connector 24"/>
            <p:cNvCxnSpPr>
              <a:endCxn id="7" idx="0"/>
            </p:cNvCxnSpPr>
            <p:nvPr/>
          </p:nvCxnSpPr>
          <p:spPr>
            <a:xfrm flipH="1">
              <a:off x="1667933" y="257907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658163" y="3096194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025768" y="3630246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269718" y="3632851"/>
              <a:ext cx="3257" cy="141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57200" y="4139548"/>
            <a:ext cx="2427978" cy="1800144"/>
            <a:chOff x="457200" y="4139548"/>
            <a:chExt cx="2427978" cy="1800144"/>
          </a:xfrm>
        </p:grpSpPr>
        <p:sp>
          <p:nvSpPr>
            <p:cNvPr id="16" name="Rectangle 15"/>
            <p:cNvSpPr/>
            <p:nvPr/>
          </p:nvSpPr>
          <p:spPr>
            <a:xfrm>
              <a:off x="457200" y="4402666"/>
              <a:ext cx="113192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</a:t>
              </a:r>
              <a:r>
                <a:rPr lang="en-US" sz="1000" dirty="0" smtClean="0">
                  <a:solidFill>
                    <a:schemeClr val="tx1"/>
                  </a:solidFill>
                </a:rPr>
                <a:t>pecies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410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marker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presence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983" y="5496820"/>
              <a:ext cx="1178169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</a:t>
              </a:r>
              <a:r>
                <a:rPr lang="en-US" sz="1000" dirty="0" smtClean="0">
                  <a:solidFill>
                    <a:schemeClr val="tx1"/>
                  </a:solidFill>
                </a:rPr>
                <a:t>ene family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200" y="5496820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</a:t>
              </a:r>
              <a:r>
                <a:rPr lang="en-US" sz="1000" dirty="0" smtClean="0">
                  <a:solidFill>
                    <a:schemeClr val="tx1"/>
                  </a:solidFill>
                </a:rPr>
                <a:t>arker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3983" y="4402666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metabolic pathway abundance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80958" y="4952347"/>
              <a:ext cx="1191195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metabolic pathway presence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endCxn id="16" idx="0"/>
            </p:cNvCxnSpPr>
            <p:nvPr/>
          </p:nvCxnSpPr>
          <p:spPr>
            <a:xfrm flipH="1">
              <a:off x="1023164" y="4139548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257342" y="4160389"/>
              <a:ext cx="9119" cy="2631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12478" y="3634152"/>
            <a:ext cx="1126718" cy="1758463"/>
            <a:chOff x="3112478" y="3634152"/>
            <a:chExt cx="1126718" cy="1758463"/>
          </a:xfrm>
        </p:grpSpPr>
        <p:sp>
          <p:nvSpPr>
            <p:cNvPr id="17" name="Rectangle 16"/>
            <p:cNvSpPr/>
            <p:nvPr/>
          </p:nvSpPr>
          <p:spPr>
            <a:xfrm>
              <a:off x="3112478" y="4949743"/>
              <a:ext cx="1126718" cy="4428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Disease, age, body site,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etc</a:t>
              </a:r>
              <a:r>
                <a:rPr lang="is-IS" sz="1000" dirty="0" smtClean="0">
                  <a:solidFill>
                    <a:schemeClr val="tx1"/>
                  </a:solidFill>
                </a:rPr>
                <a:t>…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11" idx="2"/>
              <a:endCxn id="17" idx="0"/>
            </p:cNvCxnSpPr>
            <p:nvPr/>
          </p:nvCxnSpPr>
          <p:spPr>
            <a:xfrm>
              <a:off x="3663461" y="3634152"/>
              <a:ext cx="12376" cy="131559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911230" y="2579075"/>
            <a:ext cx="1504462" cy="1055077"/>
            <a:chOff x="2911230" y="2579075"/>
            <a:chExt cx="1504462" cy="1055077"/>
          </a:xfrm>
        </p:grpSpPr>
        <p:sp>
          <p:nvSpPr>
            <p:cNvPr id="11" name="Rounded Rectangle 10"/>
            <p:cNvSpPr/>
            <p:nvPr/>
          </p:nvSpPr>
          <p:spPr>
            <a:xfrm>
              <a:off x="2911230" y="3259013"/>
              <a:ext cx="1504462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Manual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curation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49" idx="4"/>
              <a:endCxn id="11" idx="0"/>
            </p:cNvCxnSpPr>
            <p:nvPr/>
          </p:nvCxnSpPr>
          <p:spPr>
            <a:xfrm flipH="1">
              <a:off x="3663461" y="2579075"/>
              <a:ext cx="6513" cy="67993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821266" y="1423704"/>
            <a:ext cx="1693333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fastq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26 datasets</a:t>
            </a:r>
            <a:endParaRPr lang="en-US" sz="1100" dirty="0">
              <a:solidFill>
                <a:schemeClr val="tx1"/>
              </a:solidFill>
            </a:endParaRPr>
          </a:p>
          <a:p>
            <a:pPr marL="171450" indent="-171450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5,716 samples</a:t>
            </a:r>
          </a:p>
        </p:txBody>
      </p:sp>
      <p:sp>
        <p:nvSpPr>
          <p:cNvPr id="49" name="Oval 48"/>
          <p:cNvSpPr/>
          <p:nvPr/>
        </p:nvSpPr>
        <p:spPr>
          <a:xfrm>
            <a:off x="2743525" y="1430215"/>
            <a:ext cx="1852897" cy="11488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Study </a:t>
            </a:r>
            <a:r>
              <a:rPr lang="en-US" dirty="0" smtClean="0">
                <a:solidFill>
                  <a:schemeClr val="tx1"/>
                </a:solidFill>
              </a:rPr>
              <a:t>metadata</a:t>
            </a:r>
            <a:endParaRPr lang="en-US" sz="1100" dirty="0">
              <a:solidFill>
                <a:schemeClr val="tx1"/>
              </a:solidFill>
            </a:endParaRPr>
          </a:p>
          <a:p>
            <a:pPr marL="171450" indent="-171450" algn="ctr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34 diseases</a:t>
            </a:r>
          </a:p>
          <a:p>
            <a:pPr marL="171450" indent="-171450" algn="ctr">
              <a:buFont typeface="Wingdings" charset="2"/>
              <a:buChar char="Ø"/>
            </a:pPr>
            <a:r>
              <a:rPr lang="en-US" sz="1100" dirty="0" smtClean="0">
                <a:solidFill>
                  <a:schemeClr val="tx1"/>
                </a:solidFill>
              </a:rPr>
              <a:t>28 countries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200" y="6187179"/>
            <a:ext cx="39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Offline high computational load pipeline</a:t>
            </a:r>
          </a:p>
          <a:p>
            <a:pPr algn="ctr"/>
            <a:r>
              <a:rPr lang="en-US" sz="1000" dirty="0" smtClean="0"/>
              <a:t>&gt; 120 </a:t>
            </a:r>
            <a:r>
              <a:rPr lang="en-US" sz="1000" dirty="0" err="1" smtClean="0"/>
              <a:t>kH</a:t>
            </a:r>
            <a:r>
              <a:rPr lang="en-US" sz="1000" dirty="0" smtClean="0"/>
              <a:t> CPU, 150TB disk requirements</a:t>
            </a:r>
            <a:endParaRPr lang="en-US" sz="1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61439" y="4688170"/>
            <a:ext cx="3501933" cy="1426265"/>
            <a:chOff x="4661439" y="4688170"/>
            <a:chExt cx="3501933" cy="1426265"/>
          </a:xfrm>
        </p:grpSpPr>
        <p:sp>
          <p:nvSpPr>
            <p:cNvPr id="56" name="Hexagon 55"/>
            <p:cNvSpPr/>
            <p:nvPr/>
          </p:nvSpPr>
          <p:spPr>
            <a:xfrm>
              <a:off x="5547049" y="4706277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Integrated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Bioconductor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ExpressionSet</a:t>
              </a:r>
              <a:r>
                <a:rPr lang="en-US" sz="1400" dirty="0" smtClean="0">
                  <a:solidFill>
                    <a:schemeClr val="tx1"/>
                  </a:solidFill>
                </a:rPr>
                <a:t> objects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Per-patient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microbiome</a:t>
              </a:r>
              <a:r>
                <a:rPr lang="en-US" sz="1000" dirty="0" smtClean="0">
                  <a:solidFill>
                    <a:schemeClr val="tx1"/>
                  </a:solidFill>
                </a:rPr>
                <a:t> 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Per-patient metadata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Experiment-wide metadata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13917" y="4737514"/>
              <a:ext cx="982476" cy="883787"/>
            </a:xfrm>
            <a:prstGeom prst="rect">
              <a:avLst/>
            </a:prstGeom>
          </p:spPr>
        </p:pic>
        <p:sp>
          <p:nvSpPr>
            <p:cNvPr id="58" name="Rounded Rectangle 57"/>
            <p:cNvSpPr/>
            <p:nvPr/>
          </p:nvSpPr>
          <p:spPr>
            <a:xfrm>
              <a:off x="4661439" y="5739296"/>
              <a:ext cx="1085011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Integration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663261" y="5182241"/>
              <a:ext cx="540684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544068" y="3022290"/>
            <a:ext cx="2616323" cy="1665879"/>
            <a:chOff x="5544068" y="3022290"/>
            <a:chExt cx="2616323" cy="1665879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6852230" y="4546189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5698705" y="4169136"/>
              <a:ext cx="2341235" cy="375139"/>
            </a:xfrm>
            <a:prstGeom prst="roundRect">
              <a:avLst/>
            </a:prstGeom>
            <a:noFill/>
            <a:ln w="2222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Automatic documentation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>
              <a:off x="5544068" y="3022290"/>
              <a:ext cx="2616323" cy="9643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ExperimentHub</a:t>
              </a:r>
              <a:r>
                <a:rPr lang="en-US" sz="1400" dirty="0" smtClean="0">
                  <a:solidFill>
                    <a:schemeClr val="tx1"/>
                  </a:solidFill>
                </a:rPr>
                <a:t> product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Amazon S3 cloud distribution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Tag-based searching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Dataset snapshot dates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1000" dirty="0" smtClean="0">
                  <a:solidFill>
                    <a:schemeClr val="tx1"/>
                  </a:solidFill>
                </a:rPr>
                <a:t>Automatic local caching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6852230" y="3997568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215194" y="2373195"/>
            <a:ext cx="3295135" cy="649095"/>
            <a:chOff x="5215194" y="2373195"/>
            <a:chExt cx="3295135" cy="649095"/>
          </a:xfrm>
        </p:grpSpPr>
        <p:sp>
          <p:nvSpPr>
            <p:cNvPr id="69" name="Hexagon 68"/>
            <p:cNvSpPr/>
            <p:nvPr/>
          </p:nvSpPr>
          <p:spPr>
            <a:xfrm>
              <a:off x="5215194" y="2373195"/>
              <a:ext cx="3295135" cy="507115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Convenience download functions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Megabytes-sized datasets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852230" y="2880310"/>
              <a:ext cx="0" cy="14198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11280" y="1537201"/>
            <a:ext cx="3052092" cy="861774"/>
            <a:chOff x="5111280" y="1537201"/>
            <a:chExt cx="3052092" cy="861774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80" y="1537201"/>
              <a:ext cx="865575" cy="67082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58" y="1581814"/>
              <a:ext cx="633814" cy="626208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6072925" y="1537201"/>
              <a:ext cx="15311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Differential abundance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Diversity metrics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Clustering</a:t>
              </a:r>
            </a:p>
            <a:p>
              <a:pPr marL="171450" indent="-171450">
                <a:buFont typeface="Wingdings" charset="2"/>
                <a:buChar char="Ø"/>
              </a:pPr>
              <a:r>
                <a:rPr lang="en-US" sz="1000" dirty="0" smtClean="0"/>
                <a:t>Machine learning</a:t>
              </a:r>
            </a:p>
            <a:p>
              <a:endParaRPr lang="en-US" sz="1000" dirty="0"/>
            </a:p>
          </p:txBody>
        </p:sp>
      </p:grpSp>
      <p:sp>
        <p:nvSpPr>
          <p:cNvPr id="51" name="Segnaposto contenuto 3"/>
          <p:cNvSpPr>
            <a:spLocks noGrp="1"/>
          </p:cNvSpPr>
          <p:nvPr>
            <p:ph idx="1"/>
          </p:nvPr>
        </p:nvSpPr>
        <p:spPr>
          <a:xfrm>
            <a:off x="4663260" y="6573433"/>
            <a:ext cx="4480739" cy="284567"/>
          </a:xfrm>
          <a:solidFill>
            <a:schemeClr val="bg1"/>
          </a:solidFill>
          <a:ln w="19050" cap="sq">
            <a:solidFill>
              <a:srgbClr val="FF0000"/>
            </a:solidFill>
            <a:round/>
          </a:ln>
        </p:spPr>
        <p:txBody>
          <a:bodyPr anchor="ctr">
            <a:normAutofit lnSpcReduction="10000"/>
          </a:bodyPr>
          <a:lstStyle/>
          <a:p>
            <a:pPr marL="177800" indent="-177800" algn="ctr">
              <a:spcBef>
                <a:spcPts val="0"/>
              </a:spcBef>
              <a:buClr>
                <a:srgbClr val="DCDC29"/>
              </a:buClr>
              <a:buNone/>
            </a:pPr>
            <a:r>
              <a:rPr lang="en-US" sz="1300" b="1" dirty="0" smtClean="0">
                <a:cs typeface="Arial" charset="0"/>
              </a:rPr>
              <a:t>https</a:t>
            </a:r>
            <a:r>
              <a:rPr lang="en-US" sz="1300" b="1" dirty="0">
                <a:cs typeface="Arial" charset="0"/>
              </a:rPr>
              <a:t>://waldronlab.github.io/curatedMetagenomicData/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12267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syntax checking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8" y="1366839"/>
            <a:ext cx="5204027" cy="5403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5555" y="6519446"/>
            <a:ext cx="577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waldronlab</a:t>
            </a:r>
            <a:r>
              <a:rPr lang="en-US" sz="1600" dirty="0"/>
              <a:t>/</a:t>
            </a:r>
            <a:r>
              <a:rPr lang="en-US" sz="1600" dirty="0" err="1"/>
              <a:t>curatedMetagenomicDataCuration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04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50" y="4165599"/>
            <a:ext cx="4853929" cy="2464495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35247"/>
            <a:ext cx="8505000" cy="7636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Available datasets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51317" y="12955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50" y="957885"/>
            <a:ext cx="4794302" cy="32461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2110395"/>
            <a:ext cx="9144000" cy="869335"/>
            <a:chOff x="0" y="2631401"/>
            <a:chExt cx="9144000" cy="8693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401" y="3103615"/>
              <a:ext cx="8505000" cy="3971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631401"/>
              <a:ext cx="9144000" cy="487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0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6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Datasets are documented in manual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690029"/>
          </a:xfrm>
          <a:prstGeom prst="rect">
            <a:avLst/>
          </a:prstGeom>
        </p:spPr>
      </p:pic>
      <p:sp>
        <p:nvSpPr>
          <p:cNvPr id="5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2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51" y="1600200"/>
            <a:ext cx="9013749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sz="18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r>
              <a:rPr lang="en-US" sz="1800" dirty="0" err="1" smtClean="0">
                <a:solidFill>
                  <a:schemeClr val="accent1"/>
                </a:solidFill>
                <a:latin typeface="Courier"/>
                <a:cs typeface="Courier"/>
              </a:rPr>
              <a:t>curatedMetagenomicData</a:t>
            </a:r>
            <a:r>
              <a:rPr lang="en-US" sz="1800" dirty="0">
                <a:solidFill>
                  <a:schemeClr val="accent1"/>
                </a:solidFill>
                <a:latin typeface="Courier"/>
                <a:cs typeface="Courier"/>
              </a:rPr>
              <a:t>("HMP_2012.metaphlan_bugs_list.stool")</a:t>
            </a:r>
          </a:p>
          <a:p>
            <a:pPr marL="57150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Dry run: see return values for datasets that would be downloaded. Run with `</a:t>
            </a: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dryrun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=FALSE` to actually download these datasets.</a:t>
            </a:r>
          </a:p>
          <a:p>
            <a:pPr marL="57150" indent="0">
              <a:buNone/>
            </a:pPr>
            <a:r>
              <a:rPr lang="en-US" sz="2200" dirty="0">
                <a:latin typeface="Courier"/>
                <a:cs typeface="Courier"/>
              </a:rPr>
              <a:t>[1] "HMP_2012.</a:t>
            </a:r>
            <a:r>
              <a:rPr lang="en-US" sz="2200" dirty="0" smtClean="0">
                <a:latin typeface="Courier"/>
                <a:cs typeface="Courier"/>
              </a:rPr>
              <a:t>metaphlan_bugs_list.stool”</a:t>
            </a:r>
          </a:p>
          <a:p>
            <a:pPr marL="57150" indent="0">
              <a:buNone/>
            </a:pPr>
            <a:r>
              <a:rPr lang="en-US" sz="2200" dirty="0" smtClean="0">
                <a:solidFill>
                  <a:schemeClr val="accent1"/>
                </a:solidFill>
                <a:latin typeface="Courier"/>
                <a:cs typeface="Courier"/>
              </a:rPr>
              <a:t>&gt; 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 smtClean="0"/>
              <a:t>One dataset from R</a:t>
            </a:r>
            <a:endParaRPr lang="en-US" dirty="0"/>
          </a:p>
        </p:txBody>
      </p:sp>
      <p:sp>
        <p:nvSpPr>
          <p:cNvPr id="9" name="Rettangolo 167"/>
          <p:cNvSpPr/>
          <p:nvPr/>
        </p:nvSpPr>
        <p:spPr>
          <a:xfrm>
            <a:off x="3272537" y="6476253"/>
            <a:ext cx="410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+mn-lt"/>
              </a:rPr>
              <a:t>Pasolli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Schiffer</a:t>
            </a:r>
            <a:r>
              <a:rPr lang="en-US" sz="2000" dirty="0" smtClean="0">
                <a:latin typeface="+mn-lt"/>
              </a:rPr>
              <a:t> et al., </a:t>
            </a:r>
            <a:r>
              <a:rPr lang="en-US" sz="2000" dirty="0" err="1" smtClean="0">
                <a:latin typeface="+mn-lt"/>
              </a:rPr>
              <a:t>bioRxiv</a:t>
            </a:r>
            <a:r>
              <a:rPr lang="en-US" sz="2000" dirty="0" smtClean="0">
                <a:latin typeface="+mn-lt"/>
              </a:rPr>
              <a:t> 103085</a:t>
            </a:r>
            <a:endParaRPr lang="it-IT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34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5133</TotalTime>
  <Words>1264</Words>
  <Application>Microsoft Macintosh PowerPoint</Application>
  <PresentationFormat>On-screen Show (4:3)</PresentationFormat>
  <Paragraphs>248</Paragraphs>
  <Slides>25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Accessible, curated metagenomic data through ExperimentHub and Bioconductor   July 14, 2017</vt:lpstr>
      <vt:lpstr>Motivation for curatedMetagenomicData</vt:lpstr>
      <vt:lpstr>PowerPoint Presentation</vt:lpstr>
      <vt:lpstr>PowerPoint Presentation</vt:lpstr>
      <vt:lpstr>curatedMetagenomicData pipeline</vt:lpstr>
      <vt:lpstr>Automatic syntax checking</vt:lpstr>
      <vt:lpstr>Available datasets</vt:lpstr>
      <vt:lpstr>Datasets are documented in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pData(bigeset)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curated*Data Bioconductor packages</vt:lpstr>
      <vt:lpstr>Thank you</vt:lpstr>
    </vt:vector>
  </TitlesOfParts>
  <Company>CUNY SPH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Levi Waldron</dc:creator>
  <cp:lastModifiedBy>Levi Waldron</cp:lastModifiedBy>
  <cp:revision>114</cp:revision>
  <dcterms:created xsi:type="dcterms:W3CDTF">2016-11-25T02:44:43Z</dcterms:created>
  <dcterms:modified xsi:type="dcterms:W3CDTF">2017-07-14T15:33:41Z</dcterms:modified>
</cp:coreProperties>
</file>